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2" y="-25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8DBD161-FCFC-466A-85D1-B12F2A344578}" type="datetimeFigureOut">
              <a:rPr lang="en-US" smtClean="0"/>
              <a:pPr/>
              <a:t>11/2/2016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68E5D6B-3BDF-409A-BFFB-3BD5649E6A2C}"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BD161-FCFC-466A-85D1-B12F2A344578}"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E5D6B-3BDF-409A-BFFB-3BD5649E6A2C}"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BD161-FCFC-466A-85D1-B12F2A344578}"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E5D6B-3BDF-409A-BFFB-3BD5649E6A2C}"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BD161-FCFC-466A-85D1-B12F2A344578}"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E5D6B-3BDF-409A-BFFB-3BD5649E6A2C}"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BD161-FCFC-466A-85D1-B12F2A344578}"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E5D6B-3BDF-409A-BFFB-3BD5649E6A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DBD161-FCFC-466A-85D1-B12F2A344578}"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E5D6B-3BDF-409A-BFFB-3BD5649E6A2C}"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DBD161-FCFC-466A-85D1-B12F2A344578}" type="datetimeFigureOut">
              <a:rPr lang="en-US" smtClean="0"/>
              <a:pPr/>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8E5D6B-3BDF-409A-BFFB-3BD5649E6A2C}"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DBD161-FCFC-466A-85D1-B12F2A344578}" type="datetimeFigureOut">
              <a:rPr lang="en-US" smtClean="0"/>
              <a:pPr/>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8E5D6B-3BDF-409A-BFFB-3BD5649E6A2C}"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BD161-FCFC-466A-85D1-B12F2A344578}" type="datetimeFigureOut">
              <a:rPr lang="en-US" smtClean="0"/>
              <a:pPr/>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8E5D6B-3BDF-409A-BFFB-3BD5649E6A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BD161-FCFC-466A-85D1-B12F2A344578}"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E5D6B-3BDF-409A-BFFB-3BD5649E6A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BD161-FCFC-466A-85D1-B12F2A344578}"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E5D6B-3BDF-409A-BFFB-3BD5649E6A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8DBD161-FCFC-466A-85D1-B12F2A344578}" type="datetimeFigureOut">
              <a:rPr lang="en-US" smtClean="0"/>
              <a:pPr/>
              <a:t>11/2/2016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68E5D6B-3BDF-409A-BFFB-3BD5649E6A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Analyzing Quotes</a:t>
            </a:r>
            <a:endParaRPr lang="en-US" dirty="0"/>
          </a:p>
        </p:txBody>
      </p:sp>
      <p:sp>
        <p:nvSpPr>
          <p:cNvPr id="3" name="Subtitle 2"/>
          <p:cNvSpPr>
            <a:spLocks noGrp="1"/>
          </p:cNvSpPr>
          <p:nvPr>
            <p:ph type="subTitle" idx="1"/>
          </p:nvPr>
        </p:nvSpPr>
        <p:spPr/>
        <p:txBody>
          <a:bodyPr/>
          <a:lstStyle/>
          <a:p>
            <a:r>
              <a:rPr lang="en-US" dirty="0" smtClean="0"/>
              <a:t>From Broad to Specific.</a:t>
            </a:r>
          </a:p>
          <a:p>
            <a:r>
              <a:rPr lang="en-US" dirty="0" smtClean="0"/>
              <a:t>Diction, syntax</a:t>
            </a:r>
          </a:p>
          <a:p>
            <a:endParaRPr lang="en-US" dirty="0"/>
          </a:p>
        </p:txBody>
      </p:sp>
    </p:spTree>
    <p:extLst>
      <p:ext uri="{BB962C8B-B14F-4D97-AF65-F5344CB8AC3E}">
        <p14:creationId xmlns:p14="http://schemas.microsoft.com/office/powerpoint/2010/main" xmlns="" val="1107110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10800000">
            <a:off x="1371597" y="2057401"/>
            <a:ext cx="6629400" cy="4572000"/>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 name="Content Placeholder 1"/>
          <p:cNvSpPr>
            <a:spLocks noGrp="1"/>
          </p:cNvSpPr>
          <p:nvPr>
            <p:ph idx="1"/>
          </p:nvPr>
        </p:nvSpPr>
        <p:spPr>
          <a:xfrm>
            <a:off x="2130730" y="2209800"/>
            <a:ext cx="5111135" cy="609600"/>
          </a:xfrm>
        </p:spPr>
        <p:txBody>
          <a:bodyPr>
            <a:noAutofit/>
          </a:bodyPr>
          <a:lstStyle/>
          <a:p>
            <a:pPr marL="0" indent="0" algn="ctr">
              <a:buNone/>
            </a:pPr>
            <a:r>
              <a:rPr lang="en-US" sz="2000" b="1" dirty="0" smtClean="0"/>
              <a:t>Theme/Topic</a:t>
            </a:r>
          </a:p>
          <a:p>
            <a:pPr marL="0" indent="0" algn="ctr">
              <a:buNone/>
            </a:pPr>
            <a:r>
              <a:rPr lang="en-US" sz="2000" dirty="0" smtClean="0"/>
              <a:t>The author broadly discusses what?</a:t>
            </a:r>
          </a:p>
        </p:txBody>
      </p:sp>
      <p:sp>
        <p:nvSpPr>
          <p:cNvPr id="3" name="Title 2"/>
          <p:cNvSpPr>
            <a:spLocks noGrp="1"/>
          </p:cNvSpPr>
          <p:nvPr>
            <p:ph type="title"/>
          </p:nvPr>
        </p:nvSpPr>
        <p:spPr/>
        <p:txBody>
          <a:bodyPr/>
          <a:lstStyle/>
          <a:p>
            <a:r>
              <a:rPr lang="en-US" dirty="0" smtClean="0"/>
              <a:t>From Broad to Specific</a:t>
            </a:r>
            <a:endParaRPr lang="en-US" dirty="0"/>
          </a:p>
        </p:txBody>
      </p:sp>
      <p:sp>
        <p:nvSpPr>
          <p:cNvPr id="5" name="Rectangle 4"/>
          <p:cNvSpPr/>
          <p:nvPr/>
        </p:nvSpPr>
        <p:spPr>
          <a:xfrm>
            <a:off x="693296" y="3214255"/>
            <a:ext cx="8013732" cy="1200329"/>
          </a:xfrm>
          <a:prstGeom prst="rect">
            <a:avLst/>
          </a:prstGeom>
        </p:spPr>
        <p:txBody>
          <a:bodyPr wrap="none">
            <a:spAutoFit/>
          </a:bodyPr>
          <a:lstStyle/>
          <a:p>
            <a:pPr algn="ctr"/>
            <a:r>
              <a:rPr lang="en-US" b="1" dirty="0" smtClean="0"/>
              <a:t>Unpacking of Quote (diction, syntax, context, speaker)</a:t>
            </a:r>
          </a:p>
          <a:p>
            <a:pPr algn="ctr"/>
            <a:r>
              <a:rPr lang="en-US" dirty="0" smtClean="0"/>
              <a:t>What words relate to the theme/topic?</a:t>
            </a:r>
            <a:r>
              <a:rPr lang="en-US" dirty="0"/>
              <a:t> </a:t>
            </a:r>
            <a:r>
              <a:rPr lang="en-US" dirty="0" smtClean="0"/>
              <a:t>In what way(s)?</a:t>
            </a:r>
          </a:p>
          <a:p>
            <a:pPr algn="ctr"/>
            <a:r>
              <a:rPr lang="en-US" dirty="0" smtClean="0"/>
              <a:t>How does the sentence structure and type of sentence relate to theme/topic?</a:t>
            </a:r>
          </a:p>
          <a:p>
            <a:pPr algn="ctr"/>
            <a:r>
              <a:rPr lang="en-US" dirty="0" smtClean="0"/>
              <a:t>Who is the speaker and what happened to bring forth the quote?</a:t>
            </a:r>
          </a:p>
        </p:txBody>
      </p:sp>
      <p:sp>
        <p:nvSpPr>
          <p:cNvPr id="6" name="Rectangle 5"/>
          <p:cNvSpPr/>
          <p:nvPr/>
        </p:nvSpPr>
        <p:spPr>
          <a:xfrm>
            <a:off x="2305908" y="4724400"/>
            <a:ext cx="4704492" cy="1200329"/>
          </a:xfrm>
          <a:prstGeom prst="rect">
            <a:avLst/>
          </a:prstGeom>
        </p:spPr>
        <p:txBody>
          <a:bodyPr wrap="square">
            <a:spAutoFit/>
          </a:bodyPr>
          <a:lstStyle/>
          <a:p>
            <a:pPr algn="ctr"/>
            <a:r>
              <a:rPr lang="en-US" b="1" dirty="0" smtClean="0"/>
              <a:t>Conclusion</a:t>
            </a:r>
          </a:p>
          <a:p>
            <a:pPr algn="ctr"/>
            <a:r>
              <a:rPr lang="en-US" dirty="0" smtClean="0"/>
              <a:t>What conclusion(s) can you draw from the evidence you gathered?  </a:t>
            </a:r>
          </a:p>
          <a:p>
            <a:pPr algn="ctr"/>
            <a:endParaRPr lang="en-US" b="1" dirty="0"/>
          </a:p>
        </p:txBody>
      </p:sp>
    </p:spTree>
    <p:extLst>
      <p:ext uri="{BB962C8B-B14F-4D97-AF65-F5344CB8AC3E}">
        <p14:creationId xmlns:p14="http://schemas.microsoft.com/office/powerpoint/2010/main" xmlns="" val="1029736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First, </a:t>
            </a:r>
            <a:r>
              <a:rPr lang="en-US" b="1" dirty="0" smtClean="0"/>
              <a:t>Identify </a:t>
            </a:r>
            <a:r>
              <a:rPr lang="en-US" dirty="0" smtClean="0"/>
              <a:t>(the/a)</a:t>
            </a:r>
            <a:r>
              <a:rPr lang="en-US" dirty="0" smtClean="0"/>
              <a:t> Theme/Topic/Issue either given to you or on your own.</a:t>
            </a:r>
          </a:p>
          <a:p>
            <a:endParaRPr lang="en-US" dirty="0" smtClean="0"/>
          </a:p>
          <a:p>
            <a:r>
              <a:rPr lang="en-US" dirty="0" smtClean="0"/>
              <a:t>Example:  The Power of the Lie</a:t>
            </a:r>
            <a:endParaRPr lang="en-US" dirty="0"/>
          </a:p>
        </p:txBody>
      </p:sp>
      <p:sp>
        <p:nvSpPr>
          <p:cNvPr id="2" name="Title 1"/>
          <p:cNvSpPr>
            <a:spLocks noGrp="1"/>
          </p:cNvSpPr>
          <p:nvPr>
            <p:ph type="title"/>
          </p:nvPr>
        </p:nvSpPr>
        <p:spPr/>
        <p:txBody>
          <a:bodyPr/>
          <a:lstStyle/>
          <a:p>
            <a:r>
              <a:rPr lang="en-US" dirty="0" err="1" smtClean="0"/>
              <a:t>Example:Theme</a:t>
            </a:r>
            <a:r>
              <a:rPr lang="en-US" dirty="0" smtClean="0"/>
              <a:t>/Topic</a:t>
            </a:r>
            <a:endParaRPr lang="en-US" dirty="0"/>
          </a:p>
        </p:txBody>
      </p:sp>
    </p:spTree>
    <p:extLst>
      <p:ext uri="{BB962C8B-B14F-4D97-AF65-F5344CB8AC3E}">
        <p14:creationId xmlns:p14="http://schemas.microsoft.com/office/powerpoint/2010/main" xmlns="" val="1018466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The Quote: “</a:t>
            </a:r>
            <a:r>
              <a:rPr lang="en-US" dirty="0" smtClean="0"/>
              <a:t>I </a:t>
            </a:r>
            <a:r>
              <a:rPr lang="en-US" dirty="0" smtClean="0"/>
              <a:t>want the light of God, I want the sweet love of Jesus! I danced for the Devil; I saw him; I wrote in his book; I go back to Jesus; I kiss His hand</a:t>
            </a:r>
            <a:r>
              <a:rPr lang="en-US" dirty="0" smtClean="0"/>
              <a:t>.”</a:t>
            </a:r>
          </a:p>
          <a:p>
            <a:r>
              <a:rPr lang="en-US" b="1" dirty="0" smtClean="0"/>
              <a:t>The Speaker:  </a:t>
            </a:r>
            <a:r>
              <a:rPr lang="en-US" dirty="0" smtClean="0"/>
              <a:t>Abigail Williams</a:t>
            </a:r>
          </a:p>
          <a:p>
            <a:r>
              <a:rPr lang="en-US" b="1" dirty="0" smtClean="0"/>
              <a:t>The Context:</a:t>
            </a:r>
            <a:r>
              <a:rPr lang="en-US" dirty="0" smtClean="0"/>
              <a:t>  Once </a:t>
            </a:r>
            <a:r>
              <a:rPr lang="en-US" dirty="0" err="1" smtClean="0"/>
              <a:t>Tituba</a:t>
            </a:r>
            <a:r>
              <a:rPr lang="en-US" dirty="0" smtClean="0"/>
              <a:t> lies about who she sees with the Devil and the townspeople believe her and look at her in a positive light, Abigail decides to offer her lies about who she sees “with the Devil”.</a:t>
            </a:r>
          </a:p>
          <a:p>
            <a:r>
              <a:rPr lang="en-US" b="1" dirty="0" smtClean="0"/>
              <a:t>Thematic Words : </a:t>
            </a:r>
            <a:r>
              <a:rPr lang="en-US" i="1" dirty="0" smtClean="0"/>
              <a:t>want </a:t>
            </a:r>
            <a:r>
              <a:rPr lang="en-US" dirty="0" smtClean="0"/>
              <a:t>x2, </a:t>
            </a:r>
            <a:r>
              <a:rPr lang="en-US" i="1" dirty="0" smtClean="0"/>
              <a:t>danced for the Devil, I danced, I saw, I wrote, I go back, I kiss.</a:t>
            </a:r>
          </a:p>
          <a:p>
            <a:r>
              <a:rPr lang="en-US" b="1" dirty="0" smtClean="0"/>
              <a:t>Syntax: </a:t>
            </a:r>
            <a:r>
              <a:rPr lang="en-US" dirty="0" smtClean="0"/>
              <a:t>short concise sentences, declarative in nature, exclamatory in delivery. Use of comma and semi colons</a:t>
            </a:r>
          </a:p>
          <a:p>
            <a:endParaRPr lang="en-US" b="1" dirty="0"/>
          </a:p>
        </p:txBody>
      </p:sp>
      <p:sp>
        <p:nvSpPr>
          <p:cNvPr id="3" name="Title 2"/>
          <p:cNvSpPr>
            <a:spLocks noGrp="1"/>
          </p:cNvSpPr>
          <p:nvPr>
            <p:ph type="title"/>
          </p:nvPr>
        </p:nvSpPr>
        <p:spPr/>
        <p:txBody>
          <a:bodyPr/>
          <a:lstStyle/>
          <a:p>
            <a:r>
              <a:rPr lang="en-US" dirty="0" smtClean="0"/>
              <a:t>Unpacking the Quote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dirty="0" smtClean="0"/>
              <a:t>Theme: The Power of the Lie</a:t>
            </a:r>
          </a:p>
          <a:p>
            <a:r>
              <a:rPr lang="en-US" sz="1600" dirty="0" smtClean="0"/>
              <a:t>Quote:</a:t>
            </a:r>
            <a:r>
              <a:rPr lang="en-US" sz="1600" b="1" dirty="0" smtClean="0"/>
              <a:t> “</a:t>
            </a:r>
            <a:r>
              <a:rPr lang="en-US" sz="1600" dirty="0" smtClean="0"/>
              <a:t>I want the light of God, I want the sweet love of Jesus! I danced for the Devil; I saw him; I wrote in his book; I go back to Jesus; I kiss His hand</a:t>
            </a:r>
            <a:r>
              <a:rPr lang="en-US" sz="1600" dirty="0" smtClean="0"/>
              <a:t>.” ~Abigail Williams</a:t>
            </a:r>
          </a:p>
          <a:p>
            <a:r>
              <a:rPr lang="en-US" sz="1600" dirty="0" smtClean="0"/>
              <a:t>Conclusion:  Abigail lies to the townspeople of Salem about her desire to return to faith and seeing the Devil.  She exclaims she wants “the sweet love of Jesus "and “the light of God”, and to “kiss [God’s] His hand”, knowing that is what Reverend Parris and Hale want to hear. </a:t>
            </a:r>
            <a:r>
              <a:rPr lang="en-US" sz="1600" dirty="0" smtClean="0"/>
              <a:t>Through short declarative statements, her frenzied exclamations add to the rising intensity that is the end of the </a:t>
            </a:r>
            <a:r>
              <a:rPr lang="en-US" sz="1600" dirty="0" smtClean="0"/>
              <a:t>act;  where she ultimately preys upon the unassuming adults in the room who believe that her age would not allow her to tell such a lie.  However, she and the audience understand her intentions to be much deeper and darker.</a:t>
            </a:r>
          </a:p>
          <a:p>
            <a:endParaRPr lang="en-US" sz="1600" dirty="0"/>
          </a:p>
        </p:txBody>
      </p:sp>
      <p:sp>
        <p:nvSpPr>
          <p:cNvPr id="3" name="Title 2"/>
          <p:cNvSpPr>
            <a:spLocks noGrp="1"/>
          </p:cNvSpPr>
          <p:nvPr>
            <p:ph type="title"/>
          </p:nvPr>
        </p:nvSpPr>
        <p:spPr/>
        <p:txBody>
          <a:bodyPr/>
          <a:lstStyle/>
          <a:p>
            <a:r>
              <a:rPr lang="en-US" dirty="0" smtClean="0"/>
              <a:t>Drawing Conclusions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Themes</a:t>
            </a:r>
          </a:p>
          <a:p>
            <a:pPr lvl="1"/>
            <a:r>
              <a:rPr lang="en-US" dirty="0" smtClean="0"/>
              <a:t>The Power of the Lie</a:t>
            </a:r>
          </a:p>
          <a:p>
            <a:pPr lvl="1"/>
            <a:r>
              <a:rPr lang="en-US" dirty="0" smtClean="0"/>
              <a:t>What’s God Got to Do with It.?!</a:t>
            </a:r>
          </a:p>
          <a:p>
            <a:pPr lvl="1"/>
            <a:r>
              <a:rPr lang="en-US" dirty="0" smtClean="0"/>
              <a:t>Cause were </a:t>
            </a:r>
            <a:r>
              <a:rPr lang="en-US" dirty="0" err="1" smtClean="0"/>
              <a:t>livin</a:t>
            </a:r>
            <a:r>
              <a:rPr lang="en-US" dirty="0" smtClean="0"/>
              <a:t>’ in a spiritual world and were all just material Puritans.</a:t>
            </a:r>
          </a:p>
          <a:p>
            <a:pPr lvl="1"/>
            <a:r>
              <a:rPr lang="en-US" dirty="0" smtClean="0"/>
              <a:t>Hierarchies of Power</a:t>
            </a:r>
          </a:p>
          <a:p>
            <a:r>
              <a:rPr lang="en-US" dirty="0" smtClean="0"/>
              <a:t>Each group is responsible for finding 1 quote from ACT I and 1. Unpack the quote and 2. Draw a conclusion(s).  You will present your findings to the class after 20 minutes.  Then we will do it again. </a:t>
            </a:r>
            <a:r>
              <a:rPr lang="en-US" dirty="0" smtClean="0">
                <a:sym typeface="Wingdings" pitchFamily="2" charset="2"/>
              </a:rPr>
              <a:t></a:t>
            </a:r>
            <a:endParaRPr lang="en-US" dirty="0" smtClean="0"/>
          </a:p>
        </p:txBody>
      </p:sp>
      <p:sp>
        <p:nvSpPr>
          <p:cNvPr id="3" name="Title 2"/>
          <p:cNvSpPr>
            <a:spLocks noGrp="1"/>
          </p:cNvSpPr>
          <p:nvPr>
            <p:ph type="title"/>
          </p:nvPr>
        </p:nvSpPr>
        <p:spPr/>
        <p:txBody>
          <a:bodyPr/>
          <a:lstStyle/>
          <a:p>
            <a:r>
              <a:rPr lang="en-US" dirty="0" smtClean="0"/>
              <a:t>Break Out!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265</TotalTime>
  <Words>510</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Hardcover</vt:lpstr>
      <vt:lpstr>Analyzing Quotes</vt:lpstr>
      <vt:lpstr>From Broad to Specific</vt:lpstr>
      <vt:lpstr>Example:Theme/Topic</vt:lpstr>
      <vt:lpstr>Unpacking the Quote</vt:lpstr>
      <vt:lpstr>Drawing Conclusions</vt:lpstr>
      <vt:lpstr>Break Out!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Quotes</dc:title>
  <dc:creator>Michael Canning</dc:creator>
  <cp:lastModifiedBy>mcanning</cp:lastModifiedBy>
  <cp:revision>27</cp:revision>
  <dcterms:created xsi:type="dcterms:W3CDTF">2016-11-02T14:17:13Z</dcterms:created>
  <dcterms:modified xsi:type="dcterms:W3CDTF">2016-11-02T19:22:18Z</dcterms:modified>
</cp:coreProperties>
</file>