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 id="2147483722" r:id="rId4"/>
  </p:sldMasterIdLst>
  <p:notesMasterIdLst>
    <p:notesMasterId r:id="rId11"/>
  </p:notesMasterIdLst>
  <p:sldIdLst>
    <p:sldId id="257" r:id="rId5"/>
    <p:sldId id="258" r:id="rId6"/>
    <p:sldId id="260" r:id="rId7"/>
    <p:sldId id="259" r:id="rId8"/>
    <p:sldId id="261"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5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3.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566858-6533-47C5-A008-48B7E0B61016}" type="datetimeFigureOut">
              <a:rPr lang="en-US" smtClean="0"/>
              <a:pPr/>
              <a:t>8/21/2014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55B13B-AB11-4E77-BAA8-F3086792A40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8/21/2014 12:32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8/21/2014 12:32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8/21/2014 12:32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8/21/2014 12:32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64CF2E0-CCC4-4E1E-9902-C3C36AB3FDA4}" type="datetimeFigureOut">
              <a:rPr lang="en-US" smtClean="0"/>
              <a:pPr/>
              <a:t>8/21/2014</a:t>
            </a:fld>
            <a:endParaRPr lang="en-US"/>
          </a:p>
        </p:txBody>
      </p:sp>
      <p:sp>
        <p:nvSpPr>
          <p:cNvPr id="17" name="Footer Placeholder 16"/>
          <p:cNvSpPr>
            <a:spLocks noGrp="1"/>
          </p:cNvSpPr>
          <p:nvPr>
            <p:ph type="ftr" sz="quarter" idx="11"/>
          </p:nvPr>
        </p:nvSpPr>
        <p:spPr/>
        <p:txBody>
          <a:bodyPr/>
          <a:lstStyle/>
          <a:p>
            <a:endParaRPr kumimoji="0"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F42FDE4-A7DD-41A7-A0A6-9B649FB43336}" type="slidenum">
              <a:rPr kumimoji="0" lang="en-US" smtClean="0"/>
              <a:pPr/>
              <a:t>‹#›</a:t>
            </a:fld>
            <a:endParaRPr kumimoji="0" lang="en-US" sz="1400" dirty="0">
              <a:solidFill>
                <a:srgbClr val="FFFFFF"/>
              </a:solidFill>
            </a:endParaRP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64CF2E0-CCC4-4E1E-9902-C3C36AB3FDA4}" type="datetimeFigureOut">
              <a:rPr lang="en-US" smtClean="0"/>
              <a:pPr/>
              <a:t>8/21/2014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64CF2E0-CCC4-4E1E-9902-C3C36AB3FDA4}" type="datetimeFigureOut">
              <a:rPr lang="en-US" smtClean="0"/>
              <a:pPr/>
              <a:t>8/21/2014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kumimoji="0"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F42FDE4-A7DD-41A7-A0A6-9B649FB43336}"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64CF2E0-CCC4-4E1E-9902-C3C36AB3FDA4}" type="datetimeFigureOut">
              <a:rPr lang="en-US" smtClean="0"/>
              <a:pPr/>
              <a:t>8/21/2014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64CF2E0-CCC4-4E1E-9902-C3C36AB3FDA4}" type="datetimeFigureOut">
              <a:rPr lang="en-US" smtClean="0"/>
              <a:pPr/>
              <a:t>8/21/2014</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64CF2E0-CCC4-4E1E-9902-C3C36AB3FDA4}" type="datetimeFigureOut">
              <a:rPr lang="en-US" smtClean="0"/>
              <a:pPr/>
              <a:t>8/21/2014</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4CF2E0-CCC4-4E1E-9902-C3C36AB3FDA4}" type="datetimeFigureOut">
              <a:rPr lang="en-US" smtClean="0"/>
              <a:pPr/>
              <a:t>8/21/2014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64CF2E0-CCC4-4E1E-9902-C3C36AB3FDA4}" type="datetimeFigureOut">
              <a:rPr lang="en-US" smtClean="0"/>
              <a:pPr/>
              <a:t>8/21/2014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F42FDE4-A7DD-41A7-A0A6-9B649FB43336}" type="slidenum">
              <a:rPr kumimoji="0" lang="en-US" smtClean="0"/>
              <a:pPr/>
              <a:t>‹#›</a:t>
            </a:fld>
            <a:endParaRPr kumimoji="0"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64CF2E0-CCC4-4E1E-9902-C3C36AB3FDA4}" type="datetimeFigureOut">
              <a:rPr lang="en-US" smtClean="0"/>
              <a:pPr/>
              <a:t>8/21/2014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kumimoji="0" lang="en-US" dirty="0"/>
          </a:p>
        </p:txBody>
      </p:sp>
      <p:sp>
        <p:nvSpPr>
          <p:cNvPr id="7" name="Slide Number Placeholder 6"/>
          <p:cNvSpPr>
            <a:spLocks noGrp="1"/>
          </p:cNvSpPr>
          <p:nvPr>
            <p:ph type="sldNum" sz="quarter" idx="12"/>
          </p:nvPr>
        </p:nvSpPr>
        <p:spPr>
          <a:xfrm>
            <a:off x="146304" y="6208776"/>
            <a:ext cx="457200" cy="457200"/>
          </a:xfrm>
        </p:spPr>
        <p:txBody>
          <a:bodyPr/>
          <a:lstStyle/>
          <a:p>
            <a:fld id="{6F42FDE4-A7DD-41A7-A0A6-9B649FB43336}" type="slidenum">
              <a:rPr kumimoji="0" lang="en-US" smtClean="0"/>
              <a:pPr/>
              <a:t>‹#›</a:t>
            </a:fld>
            <a:endParaRPr kumimoji="0"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4CF2E0-CCC4-4E1E-9902-C3C36AB3FDA4}" type="datetimeFigureOut">
              <a:rPr lang="en-US" smtClean="0"/>
              <a:pPr/>
              <a:t>8/21/2014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4CF2E0-CCC4-4E1E-9902-C3C36AB3FDA4}" type="datetimeFigureOut">
              <a:rPr lang="en-US" smtClean="0"/>
              <a:pPr/>
              <a:t>8/21/2014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9"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theme" Target="../theme/theme3.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9"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93" r:id="rId6"/>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lgn="r" eaLnBrk="1" latinLnBrk="0" hangingPunct="1"/>
            <a:fld id="{564CF2E0-CCC4-4E1E-9902-C3C36AB3FDA4}" type="datetimeFigureOut">
              <a:rPr lang="en-US" smtClean="0"/>
              <a:pPr algn="r" eaLnBrk="1" latinLnBrk="0" hangingPunct="1"/>
              <a:t>8/21/2014</a:t>
            </a:fld>
            <a:endParaRPr lang="en-US" sz="1400" dirty="0">
              <a:solidFill>
                <a:schemeClr val="tx2"/>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kumimoji="0" lang="en-US" sz="1400" dirty="0">
              <a:solidFill>
                <a:schemeClr val="tx2"/>
              </a:solidFill>
            </a:endParaRP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lgn="ctr" eaLnBrk="1" latinLnBrk="0" hangingPunct="1"/>
            <a:fld id="{6F42FDE4-A7DD-41A7-A0A6-9B649FB43336}" type="slidenum">
              <a:rPr kumimoji="0" lang="en-US" smtClean="0"/>
              <a:pPr algn="ctr" eaLnBrk="1" latinLnBrk="0" hangingPunct="1"/>
              <a:t>‹#›</a:t>
            </a:fld>
            <a:endParaRPr kumimoji="0" lang="en-US" sz="1400" dirty="0">
              <a:solidFill>
                <a:srgbClr val="FFFFFF"/>
              </a:solidFill>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4.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799" y="3200400"/>
            <a:ext cx="7086600" cy="1293812"/>
          </a:xfrm>
        </p:spPr>
        <p:txBody>
          <a:bodyPr>
            <a:noAutofit/>
          </a:bodyPr>
          <a:lstStyle/>
          <a:p>
            <a:r>
              <a:rPr lang="en-US" sz="2400" dirty="0" smtClean="0"/>
              <a:t>Historical Objective </a:t>
            </a:r>
          </a:p>
          <a:p>
            <a:pPr>
              <a:buFont typeface="Arial" pitchFamily="34" charset="0"/>
              <a:buChar char="•"/>
            </a:pPr>
            <a:r>
              <a:rPr lang="en-US" sz="2400" dirty="0" smtClean="0"/>
              <a:t>Relate Puritan beliefs to nature of work.</a:t>
            </a:r>
          </a:p>
          <a:p>
            <a:pPr>
              <a:buFont typeface="Arial" pitchFamily="34" charset="0"/>
              <a:buChar char="•"/>
            </a:pPr>
            <a:r>
              <a:rPr lang="en-US" sz="2400" dirty="0" smtClean="0"/>
              <a:t>Identify role of individual in 1700’s</a:t>
            </a:r>
          </a:p>
          <a:p>
            <a:pPr>
              <a:buFont typeface="Arial" pitchFamily="34" charset="0"/>
              <a:buChar char="•"/>
            </a:pPr>
            <a:endParaRPr lang="en-US" sz="2400" dirty="0" smtClean="0"/>
          </a:p>
          <a:p>
            <a:r>
              <a:rPr lang="en-US" sz="2400" dirty="0" smtClean="0"/>
              <a:t>Literature Objective</a:t>
            </a:r>
          </a:p>
          <a:p>
            <a:pPr>
              <a:buFont typeface="Arial" pitchFamily="34" charset="0"/>
              <a:buChar char="•"/>
            </a:pPr>
            <a:r>
              <a:rPr lang="en-US" sz="2400" dirty="0" smtClean="0"/>
              <a:t>Persuasive Writing</a:t>
            </a:r>
          </a:p>
          <a:p>
            <a:pPr>
              <a:buFont typeface="Arial" pitchFamily="34" charset="0"/>
              <a:buChar char="•"/>
            </a:pPr>
            <a:r>
              <a:rPr lang="en-US" sz="2400" dirty="0" smtClean="0"/>
              <a:t>Figurative language</a:t>
            </a:r>
          </a:p>
          <a:p>
            <a:pPr>
              <a:buFont typeface="Arial" pitchFamily="34" charset="0"/>
              <a:buChar char="•"/>
            </a:pPr>
            <a:r>
              <a:rPr lang="en-US" sz="2400" dirty="0" smtClean="0"/>
              <a:t>Mood</a:t>
            </a:r>
          </a:p>
          <a:p>
            <a:pPr>
              <a:buFont typeface="Arial" pitchFamily="34" charset="0"/>
              <a:buChar char="•"/>
            </a:pPr>
            <a:endParaRPr lang="en-US" sz="2400" dirty="0" smtClean="0"/>
          </a:p>
          <a:p>
            <a:pPr>
              <a:buFont typeface="Arial" pitchFamily="34" charset="0"/>
              <a:buChar char="•"/>
            </a:pPr>
            <a:endParaRPr lang="en-US" sz="2400" dirty="0" smtClean="0"/>
          </a:p>
        </p:txBody>
      </p:sp>
      <p:sp>
        <p:nvSpPr>
          <p:cNvPr id="2" name="Title 1"/>
          <p:cNvSpPr>
            <a:spLocks noGrp="1"/>
          </p:cNvSpPr>
          <p:nvPr>
            <p:ph type="ctrTitle"/>
          </p:nvPr>
        </p:nvSpPr>
        <p:spPr>
          <a:xfrm>
            <a:off x="228600" y="1752600"/>
            <a:ext cx="8915400" cy="1295400"/>
          </a:xfrm>
        </p:spPr>
        <p:txBody>
          <a:bodyPr>
            <a:normAutofit fontScale="90000"/>
          </a:bodyPr>
          <a:lstStyle/>
          <a:p>
            <a:r>
              <a:rPr lang="en-US" dirty="0" smtClean="0"/>
              <a:t>Jonathan Edwards</a:t>
            </a:r>
            <a:br>
              <a:rPr lang="en-US" dirty="0" smtClean="0"/>
            </a:br>
            <a:r>
              <a:rPr sz="4800" i="1" dirty="0" smtClean="0"/>
              <a:t>Sinners in t</a:t>
            </a:r>
            <a:r>
              <a:rPr lang="en-US" sz="4800" i="1" dirty="0" smtClean="0"/>
              <a:t>he</a:t>
            </a:r>
            <a:r>
              <a:rPr sz="4800" i="1" dirty="0" smtClean="0"/>
              <a:t> Hands of an Angry God</a:t>
            </a:r>
            <a:endParaRPr lang="en-US" sz="4800" dirty="0"/>
          </a:p>
        </p:txBody>
      </p:sp>
      <p:pic>
        <p:nvPicPr>
          <p:cNvPr id="44036" name="Picture 4" descr="http://truthmattersblog.files.wordpress.com/2013/02/jonathan-edwards.jpg"/>
          <p:cNvPicPr>
            <a:picLocks noChangeAspect="1" noChangeArrowheads="1"/>
          </p:cNvPicPr>
          <p:nvPr/>
        </p:nvPicPr>
        <p:blipFill>
          <a:blip r:embed="rId3" cstate="print"/>
          <a:srcRect/>
          <a:stretch>
            <a:fillRect/>
          </a:stretch>
        </p:blipFill>
        <p:spPr bwMode="auto">
          <a:xfrm>
            <a:off x="5562600" y="3200400"/>
            <a:ext cx="3276600" cy="3427023"/>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0"/>
            <a:ext cx="7772400" cy="1143000"/>
          </a:xfrm>
        </p:spPr>
        <p:txBody>
          <a:bodyPr/>
          <a:lstStyle/>
          <a:p>
            <a:pPr algn="ctr"/>
            <a:r>
              <a:rPr lang="en-US" dirty="0" smtClean="0"/>
              <a:t>Journal Topic</a:t>
            </a:r>
            <a:endParaRPr lang="en-US" dirty="0"/>
          </a:p>
        </p:txBody>
      </p:sp>
      <p:pic>
        <p:nvPicPr>
          <p:cNvPr id="41986" name="Picture 2" descr="http://3.bp.blogspot.com/-hk9puSNa36I/TvDYrQuJz8I/AAAAAAAABIQ/u9q9EbndKWQ/s1600/love+hate.png"/>
          <p:cNvPicPr>
            <a:picLocks noChangeAspect="1" noChangeArrowheads="1"/>
          </p:cNvPicPr>
          <p:nvPr/>
        </p:nvPicPr>
        <p:blipFill>
          <a:blip r:embed="rId3" cstate="print"/>
          <a:srcRect/>
          <a:stretch>
            <a:fillRect/>
          </a:stretch>
        </p:blipFill>
        <p:spPr bwMode="auto">
          <a:xfrm rot="20010774">
            <a:off x="421592" y="458028"/>
            <a:ext cx="2645433" cy="251316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Text Placeholder 2"/>
          <p:cNvSpPr>
            <a:spLocks noGrp="1"/>
          </p:cNvSpPr>
          <p:nvPr>
            <p:ph type="body" sz="quarter" idx="10"/>
          </p:nvPr>
        </p:nvSpPr>
        <p:spPr>
          <a:xfrm>
            <a:off x="4114800" y="990600"/>
            <a:ext cx="4648200" cy="1865048"/>
          </a:xfrm>
        </p:spPr>
        <p:txBody>
          <a:bodyPr>
            <a:normAutofit/>
          </a:bodyPr>
          <a:lstStyle/>
          <a:p>
            <a:pPr algn="ctr">
              <a:buNone/>
            </a:pPr>
            <a:r>
              <a:rPr lang="en-US" b="1" dirty="0" smtClean="0">
                <a:effectLst>
                  <a:outerShdw blurRad="38100" dist="38100" dir="2700000" algn="tl">
                    <a:srgbClr val="000000">
                      <a:alpha val="43137"/>
                    </a:srgbClr>
                  </a:outerShdw>
                </a:effectLst>
              </a:rPr>
              <a:t>The Power of Love or The Power of Hate</a:t>
            </a:r>
          </a:p>
        </p:txBody>
      </p:sp>
      <p:sp>
        <p:nvSpPr>
          <p:cNvPr id="10" name="TextBox 9"/>
          <p:cNvSpPr txBox="1"/>
          <p:nvPr/>
        </p:nvSpPr>
        <p:spPr>
          <a:xfrm>
            <a:off x="2743200" y="2438400"/>
            <a:ext cx="6400800" cy="4893647"/>
          </a:xfrm>
          <a:prstGeom prst="rect">
            <a:avLst/>
          </a:prstGeom>
          <a:noFill/>
        </p:spPr>
        <p:txBody>
          <a:bodyPr wrap="square" rtlCol="0">
            <a:spAutoFit/>
          </a:bodyPr>
          <a:lstStyle/>
          <a:p>
            <a:r>
              <a:rPr lang="en-US" sz="2400" dirty="0" smtClean="0">
                <a:effectLst>
                  <a:outerShdw blurRad="38100" dist="38100" dir="2700000" algn="tl">
                    <a:srgbClr val="000000">
                      <a:alpha val="43137"/>
                    </a:srgbClr>
                  </a:outerShdw>
                </a:effectLst>
              </a:rPr>
              <a:t>30 seconds to convince the audience on the power of love or the power of hate.</a:t>
            </a:r>
          </a:p>
          <a:p>
            <a:endParaRPr lang="en-US" sz="2400" dirty="0" smtClean="0">
              <a:effectLst>
                <a:outerShdw blurRad="38100" dist="38100" dir="2700000" algn="tl">
                  <a:srgbClr val="000000">
                    <a:alpha val="43137"/>
                  </a:srgbClr>
                </a:outerShdw>
              </a:effectLst>
            </a:endParaRPr>
          </a:p>
          <a:p>
            <a:r>
              <a:rPr lang="en-US" sz="2400" dirty="0" smtClean="0">
                <a:effectLst>
                  <a:outerShdw blurRad="38100" dist="38100" dir="2700000" algn="tl">
                    <a:srgbClr val="000000">
                      <a:alpha val="43137"/>
                    </a:srgbClr>
                  </a:outerShdw>
                </a:effectLst>
              </a:rPr>
              <a:t>What did we notice when it was read using a “level” voice?</a:t>
            </a:r>
          </a:p>
          <a:p>
            <a:r>
              <a:rPr lang="en-US" sz="2400" dirty="0" smtClean="0">
                <a:effectLst>
                  <a:outerShdw blurRad="38100" dist="38100" dir="2700000" algn="tl">
                    <a:srgbClr val="000000">
                      <a:alpha val="43137"/>
                    </a:srgbClr>
                  </a:outerShdw>
                </a:effectLst>
              </a:rPr>
              <a:t>What did we notice when it was read with voice inflection and passion?</a:t>
            </a:r>
          </a:p>
          <a:p>
            <a:endParaRPr lang="en-US" sz="2400" dirty="0" smtClean="0">
              <a:effectLst>
                <a:outerShdw blurRad="38100" dist="38100" dir="2700000" algn="tl">
                  <a:srgbClr val="000000">
                    <a:alpha val="43137"/>
                  </a:srgbClr>
                </a:outerShdw>
              </a:effectLst>
            </a:endParaRPr>
          </a:p>
          <a:p>
            <a:r>
              <a:rPr lang="en-US" sz="2400" dirty="0" smtClean="0">
                <a:effectLst>
                  <a:outerShdw blurRad="38100" dist="38100" dir="2700000" algn="tl">
                    <a:srgbClr val="000000">
                      <a:alpha val="43137"/>
                    </a:srgbClr>
                  </a:outerShdw>
                </a:effectLst>
              </a:rPr>
              <a:t>How does voice inflection play into convincing people of your point of view?</a:t>
            </a:r>
          </a:p>
          <a:p>
            <a:r>
              <a:rPr lang="en-US" sz="2400" dirty="0" smtClean="0">
                <a:effectLst>
                  <a:outerShdw blurRad="38100" dist="38100" dir="2700000" algn="tl">
                    <a:srgbClr val="000000">
                      <a:alpha val="43137"/>
                    </a:srgbClr>
                  </a:outerShdw>
                </a:effectLst>
              </a:rPr>
              <a:t>How does emotion play into convincing people of your view?</a:t>
            </a:r>
          </a:p>
          <a:p>
            <a:endParaRPr lang="en-US" sz="2400"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linds(horizontal)">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box(in)">
                                      <p:cBhvr>
                                        <p:cTn id="12" dur="500"/>
                                        <p:tgtEl>
                                          <p:spTgt spid="10">
                                            <p:txEl>
                                              <p:pRg st="2" end="2"/>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animEffect transition="in" filter="box(in)">
                                      <p:cBhvr>
                                        <p:cTn id="15" dur="500"/>
                                        <p:tgtEl>
                                          <p:spTgt spid="10">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10">
                                            <p:txEl>
                                              <p:pRg st="5" end="5"/>
                                            </p:txEl>
                                          </p:spTgt>
                                        </p:tgtEl>
                                        <p:attrNameLst>
                                          <p:attrName>style.visibility</p:attrName>
                                        </p:attrNameLst>
                                      </p:cBhvr>
                                      <p:to>
                                        <p:strVal val="visible"/>
                                      </p:to>
                                    </p:set>
                                    <p:animEffect transition="in" filter="checkerboard(across)">
                                      <p:cBhvr>
                                        <p:cTn id="20" dur="500"/>
                                        <p:tgtEl>
                                          <p:spTgt spid="10">
                                            <p:txEl>
                                              <p:pRg st="5" end="5"/>
                                            </p:txEl>
                                          </p:spTgt>
                                        </p:tgtEl>
                                      </p:cBhvr>
                                    </p:animEffect>
                                  </p:childTnLst>
                                </p:cTn>
                              </p:par>
                              <p:par>
                                <p:cTn id="21" presetID="5" presetClass="entr" presetSubtype="10" fill="hold" nodeType="withEffect">
                                  <p:stCondLst>
                                    <p:cond delay="0"/>
                                  </p:stCondLst>
                                  <p:childTnLst>
                                    <p:set>
                                      <p:cBhvr>
                                        <p:cTn id="22" dur="1" fill="hold">
                                          <p:stCondLst>
                                            <p:cond delay="0"/>
                                          </p:stCondLst>
                                        </p:cTn>
                                        <p:tgtEl>
                                          <p:spTgt spid="10">
                                            <p:txEl>
                                              <p:pRg st="6" end="6"/>
                                            </p:txEl>
                                          </p:spTgt>
                                        </p:tgtEl>
                                        <p:attrNameLst>
                                          <p:attrName>style.visibility</p:attrName>
                                        </p:attrNameLst>
                                      </p:cBhvr>
                                      <p:to>
                                        <p:strVal val="visible"/>
                                      </p:to>
                                    </p:set>
                                    <p:animEffect transition="in" filter="checkerboard(across)">
                                      <p:cBhvr>
                                        <p:cTn id="23" dur="50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991600" cy="637097"/>
          </a:xfrm>
        </p:spPr>
        <p:txBody>
          <a:bodyPr>
            <a:normAutofit fontScale="90000"/>
          </a:bodyPr>
          <a:lstStyle/>
          <a:p>
            <a:pPr algn="ctr"/>
            <a:r>
              <a:rPr sz="4600" dirty="0" smtClean="0"/>
              <a:t>What is Jonathan Edwards trying to do?</a:t>
            </a:r>
            <a:endParaRPr lang="en-US" sz="4600" dirty="0"/>
          </a:p>
        </p:txBody>
      </p:sp>
      <p:sp>
        <p:nvSpPr>
          <p:cNvPr id="3" name="Text Placeholder 2"/>
          <p:cNvSpPr txBox="1">
            <a:spLocks/>
          </p:cNvSpPr>
          <p:nvPr/>
        </p:nvSpPr>
        <p:spPr>
          <a:xfrm>
            <a:off x="381000" y="1905000"/>
            <a:ext cx="8382000" cy="4343400"/>
          </a:xfrm>
          <a:prstGeom prst="rect">
            <a:avLst/>
          </a:prstGeom>
        </p:spPr>
        <p:txBody>
          <a:bodyPr>
            <a:normAutofit/>
          </a:bodyPr>
          <a:lstStyle/>
          <a:p>
            <a:pPr marL="396875" marR="0" lvl="0" indent="-396875" algn="l" defTabSz="914363" rtl="0" eaLnBrk="1" fontAlgn="auto" latinLnBrk="0" hangingPunct="1">
              <a:lnSpc>
                <a:spcPct val="90000"/>
              </a:lnSpc>
              <a:spcBef>
                <a:spcPct val="20000"/>
              </a:spcBef>
              <a:spcAft>
                <a:spcPts val="0"/>
              </a:spcAft>
              <a:buClrTx/>
              <a:buSzTx/>
              <a:buFontTx/>
              <a:buBlip>
                <a:blip r:embed="rId3"/>
              </a:buBlip>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Think back to your convincing argument on the power of love and the power of hate.  How did you go about convincing</a:t>
            </a:r>
            <a:r>
              <a:rPr kumimoji="0" lang="en-US" sz="3200" b="0" i="0" u="none" strike="noStrike" kern="1200" cap="none" spc="0" normalizeH="0" noProof="0" dirty="0" smtClean="0">
                <a:ln>
                  <a:noFill/>
                </a:ln>
                <a:solidFill>
                  <a:schemeClr val="tx1"/>
                </a:solidFill>
                <a:effectLst/>
                <a:uLnTx/>
                <a:uFillTx/>
                <a:latin typeface="+mn-lt"/>
                <a:ea typeface="+mn-ea"/>
                <a:cs typeface="+mn-cs"/>
              </a:rPr>
              <a:t> your audience on a certain topic?  </a:t>
            </a:r>
          </a:p>
          <a:p>
            <a:pPr marL="396875" marR="0" lvl="0" indent="-396875" algn="l" defTabSz="914363" rtl="0" eaLnBrk="1" fontAlgn="auto" latinLnBrk="0" hangingPunct="1">
              <a:lnSpc>
                <a:spcPct val="90000"/>
              </a:lnSpc>
              <a:spcBef>
                <a:spcPct val="20000"/>
              </a:spcBef>
              <a:spcAft>
                <a:spcPts val="0"/>
              </a:spcAft>
              <a:buClrTx/>
              <a:buSzTx/>
              <a:buFontTx/>
              <a:buBlip>
                <a:blip r:embed="rId3"/>
              </a:buBlip>
              <a:tabLst/>
              <a:defRPr/>
            </a:pPr>
            <a:r>
              <a:rPr kumimoji="0" lang="en-US" sz="3200" b="0" i="0" u="none" strike="noStrike" kern="1200" cap="none" spc="0" normalizeH="0" noProof="0" dirty="0" smtClean="0">
                <a:ln>
                  <a:noFill/>
                </a:ln>
                <a:solidFill>
                  <a:schemeClr val="tx1"/>
                </a:solidFill>
                <a:effectLst/>
                <a:uLnTx/>
                <a:uFillTx/>
                <a:latin typeface="+mn-lt"/>
                <a:ea typeface="+mn-ea"/>
                <a:cs typeface="+mn-cs"/>
              </a:rPr>
              <a:t>What skills are involved when you want to orally persuade effectively?</a:t>
            </a:r>
          </a:p>
          <a:p>
            <a:pPr marL="396875" marR="0" lvl="0" indent="-396875" algn="l" defTabSz="914363" rtl="0" eaLnBrk="1" fontAlgn="auto" latinLnBrk="0" hangingPunct="1">
              <a:lnSpc>
                <a:spcPct val="90000"/>
              </a:lnSpc>
              <a:spcBef>
                <a:spcPct val="20000"/>
              </a:spcBef>
              <a:spcAft>
                <a:spcPts val="0"/>
              </a:spcAft>
              <a:buClrTx/>
              <a:buSzTx/>
              <a:buFontTx/>
              <a:buBlip>
                <a:blip r:embed="rId3"/>
              </a:buBlip>
              <a:tabLst/>
              <a:defRPr/>
            </a:pPr>
            <a:r>
              <a:rPr lang="en-US" sz="3200" noProof="0" dirty="0" smtClean="0"/>
              <a:t>What is Edwards attempting to persuade Puritans to do?  How do you know this?</a:t>
            </a:r>
            <a:endParaRPr kumimoji="0" lang="en-US" sz="3200" b="0" i="0" u="none" strike="noStrike" kern="1200" cap="none" spc="0" normalizeH="0" noProof="0" dirty="0" smtClean="0">
              <a:ln>
                <a:noFill/>
              </a:ln>
              <a:solidFill>
                <a:schemeClr val="tx1"/>
              </a:solidFill>
              <a:effectLst/>
              <a:uLnTx/>
              <a:uFillTx/>
              <a:latin typeface="+mn-lt"/>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Tx/>
              <a:buBlip>
                <a:blip r:embed="rId3"/>
              </a:buBlip>
              <a:tabLst/>
              <a:defRPr/>
            </a:pPr>
            <a:r>
              <a:rPr lang="en-US" sz="3200" baseline="0" dirty="0" smtClean="0"/>
              <a:t>Tone/voice inflection/word choice/message</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5867400" cy="1163395"/>
          </a:xfrm>
        </p:spPr>
        <p:txBody>
          <a:bodyPr>
            <a:normAutofit/>
          </a:bodyPr>
          <a:lstStyle/>
          <a:p>
            <a:r>
              <a:rPr lang="en-US" dirty="0" smtClean="0">
                <a:solidFill>
                  <a:schemeClr val="tx1"/>
                </a:solidFill>
                <a:effectLst>
                  <a:outerShdw blurRad="38100" dist="38100" dir="2700000" algn="tl">
                    <a:srgbClr val="000000">
                      <a:alpha val="43137"/>
                    </a:srgbClr>
                  </a:outerShdw>
                </a:effectLst>
              </a:rPr>
              <a:t>Understanding Sermons</a:t>
            </a:r>
            <a:endParaRPr lang="en-US" dirty="0">
              <a:solidFill>
                <a:schemeClr val="tx1"/>
              </a:solidFill>
              <a:effectLst>
                <a:outerShdw blurRad="38100" dist="38100" dir="2700000" algn="tl">
                  <a:srgbClr val="000000">
                    <a:alpha val="43137"/>
                  </a:srgbClr>
                </a:outerShdw>
              </a:effectLst>
            </a:endParaRPr>
          </a:p>
        </p:txBody>
      </p:sp>
      <p:sp>
        <p:nvSpPr>
          <p:cNvPr id="3" name="Text Placeholder 2"/>
          <p:cNvSpPr>
            <a:spLocks noGrp="1"/>
          </p:cNvSpPr>
          <p:nvPr>
            <p:ph type="body" sz="quarter" idx="10"/>
          </p:nvPr>
        </p:nvSpPr>
        <p:spPr>
          <a:xfrm>
            <a:off x="228600" y="1752600"/>
            <a:ext cx="8382000" cy="4416897"/>
          </a:xfrm>
        </p:spPr>
        <p:txBody>
          <a:bodyPr>
            <a:normAutofit/>
          </a:bodyPr>
          <a:lstStyle/>
          <a:p>
            <a:r>
              <a:rPr lang="en-US" sz="3600" dirty="0" smtClean="0"/>
              <a:t>What is a sermon?</a:t>
            </a:r>
          </a:p>
          <a:p>
            <a:pPr lvl="1"/>
            <a:r>
              <a:rPr lang="en-US" sz="3600" dirty="0" smtClean="0"/>
              <a:t>Speech</a:t>
            </a:r>
          </a:p>
          <a:p>
            <a:pPr lvl="1"/>
            <a:r>
              <a:rPr lang="en-US" sz="3600" dirty="0" smtClean="0"/>
              <a:t>Persuasive</a:t>
            </a:r>
          </a:p>
          <a:p>
            <a:pPr lvl="1"/>
            <a:r>
              <a:rPr lang="en-US" sz="3600" dirty="0" smtClean="0"/>
              <a:t>Appeal to emotion</a:t>
            </a:r>
          </a:p>
          <a:p>
            <a:pPr lvl="1"/>
            <a:r>
              <a:rPr lang="en-US" sz="3600" dirty="0" smtClean="0"/>
              <a:t>Uses archetypes (images, characters from classic literature, myths, or religious texts)</a:t>
            </a:r>
          </a:p>
          <a:p>
            <a:pPr lvl="1"/>
            <a:r>
              <a:rPr lang="en-US" sz="3600" dirty="0" smtClean="0"/>
              <a:t>Uses figurative language to convey message</a:t>
            </a:r>
          </a:p>
        </p:txBody>
      </p:sp>
      <p:pic>
        <p:nvPicPr>
          <p:cNvPr id="39938" name="Picture 2" descr="http://mrbaileyamericanliterature.edublogs.org/files/2013/09/great-awakening-1i41fyi.jpg"/>
          <p:cNvPicPr>
            <a:picLocks noChangeAspect="1" noChangeArrowheads="1"/>
          </p:cNvPicPr>
          <p:nvPr/>
        </p:nvPicPr>
        <p:blipFill>
          <a:blip r:embed="rId3" cstate="print"/>
          <a:srcRect/>
          <a:stretch>
            <a:fillRect/>
          </a:stretch>
        </p:blipFill>
        <p:spPr bwMode="auto">
          <a:xfrm>
            <a:off x="5181600" y="990600"/>
            <a:ext cx="3762375" cy="28098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i="1" dirty="0" smtClean="0"/>
              <a:t>How do visual artists persuade?</a:t>
            </a:r>
            <a:endParaRPr lang="en-US" i="1" dirty="0"/>
          </a:p>
        </p:txBody>
      </p:sp>
      <p:sp>
        <p:nvSpPr>
          <p:cNvPr id="4" name="Text Placeholder 2"/>
          <p:cNvSpPr txBox="1">
            <a:spLocks/>
          </p:cNvSpPr>
          <p:nvPr/>
        </p:nvSpPr>
        <p:spPr>
          <a:xfrm>
            <a:off x="381000" y="1600201"/>
            <a:ext cx="8382000" cy="1600200"/>
          </a:xfrm>
          <a:prstGeom prst="rect">
            <a:avLst/>
          </a:prstGeom>
        </p:spPr>
        <p:txBody>
          <a:bodyPr>
            <a:normAutofit/>
          </a:bodyPr>
          <a:lstStyle/>
          <a:p>
            <a:pPr marL="396875" marR="0" lvl="0" indent="-396875" algn="l" defTabSz="914363" rtl="0" eaLnBrk="1" fontAlgn="auto" latinLnBrk="0" hangingPunct="1">
              <a:lnSpc>
                <a:spcPct val="90000"/>
              </a:lnSpc>
              <a:spcBef>
                <a:spcPct val="20000"/>
              </a:spcBef>
              <a:spcAft>
                <a:spcPts val="0"/>
              </a:spcAft>
              <a:buClrTx/>
              <a:buSzTx/>
              <a:buFontTx/>
              <a:buBlip>
                <a:blip r:embed="rId3"/>
              </a:buBlip>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What skills are necessary</a:t>
            </a:r>
            <a:r>
              <a:rPr kumimoji="0" lang="en-US" sz="3200" b="0" i="0" u="none" strike="noStrike" kern="1200" cap="none" spc="0" normalizeH="0" noProof="0" dirty="0" smtClean="0">
                <a:ln>
                  <a:noFill/>
                </a:ln>
                <a:solidFill>
                  <a:schemeClr val="tx1"/>
                </a:solidFill>
                <a:effectLst/>
                <a:uLnTx/>
                <a:uFillTx/>
                <a:latin typeface="+mn-lt"/>
                <a:ea typeface="+mn-ea"/>
                <a:cs typeface="+mn-cs"/>
              </a:rPr>
              <a:t> to persuade visually?</a:t>
            </a:r>
          </a:p>
          <a:p>
            <a:pPr marL="854075" lvl="1" indent="-396875" defTabSz="914363">
              <a:lnSpc>
                <a:spcPct val="90000"/>
              </a:lnSpc>
              <a:spcBef>
                <a:spcPct val="20000"/>
              </a:spcBef>
              <a:buFontTx/>
              <a:buBlip>
                <a:blip r:embed="rId3"/>
              </a:buBlip>
            </a:pPr>
            <a:r>
              <a:rPr lang="en-US" sz="2800" baseline="0" dirty="0" smtClean="0"/>
              <a:t>Tone,</a:t>
            </a:r>
            <a:r>
              <a:rPr lang="en-US" sz="2800" dirty="0" smtClean="0"/>
              <a:t> color, selection of images, placement of images, word choice, figurative language</a:t>
            </a:r>
          </a:p>
        </p:txBody>
      </p:sp>
      <p:sp>
        <p:nvSpPr>
          <p:cNvPr id="5" name="Text Placeholder 2"/>
          <p:cNvSpPr txBox="1">
            <a:spLocks/>
          </p:cNvSpPr>
          <p:nvPr/>
        </p:nvSpPr>
        <p:spPr>
          <a:xfrm>
            <a:off x="457200" y="3505200"/>
            <a:ext cx="8382000" cy="1600200"/>
          </a:xfrm>
          <a:prstGeom prst="rect">
            <a:avLst/>
          </a:prstGeom>
        </p:spPr>
        <p:txBody>
          <a:bodyPr>
            <a:normAutofit/>
          </a:bodyPr>
          <a:lstStyle/>
          <a:p>
            <a:pPr marL="396875" marR="0" lvl="0" indent="-396875" algn="l" defTabSz="914363" rtl="0" eaLnBrk="1" fontAlgn="auto" latinLnBrk="0" hangingPunct="1">
              <a:lnSpc>
                <a:spcPct val="90000"/>
              </a:lnSpc>
              <a:spcBef>
                <a:spcPct val="20000"/>
              </a:spcBef>
              <a:spcAft>
                <a:spcPts val="0"/>
              </a:spcAft>
              <a:buClrTx/>
              <a:buSzTx/>
              <a:buFontTx/>
              <a:buBlip>
                <a:blip r:embed="rId3"/>
              </a:buBlip>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Now its your turn to persuade</a:t>
            </a:r>
            <a:r>
              <a:rPr kumimoji="0" lang="en-US" sz="3200" b="0" i="0" u="none" strike="noStrike" kern="1200" cap="none" spc="0" normalizeH="0" noProof="0" dirty="0" smtClean="0">
                <a:ln>
                  <a:noFill/>
                </a:ln>
                <a:solidFill>
                  <a:schemeClr val="tx1"/>
                </a:solidFill>
                <a:effectLst/>
                <a:uLnTx/>
                <a:uFillTx/>
                <a:latin typeface="+mn-lt"/>
                <a:ea typeface="+mn-ea"/>
                <a:cs typeface="+mn-cs"/>
              </a:rPr>
              <a:t> movie goers to see a </a:t>
            </a:r>
            <a:r>
              <a:rPr lang="en-US" sz="3200" dirty="0" smtClean="0"/>
              <a:t>Jonathan Edwards themed film!</a:t>
            </a:r>
            <a:endParaRPr kumimoji="0" lang="en-US" sz="3200" b="0" i="0" u="none" strike="noStrike" kern="1200" cap="none" spc="0" normalizeH="0" noProof="0" dirty="0" smtClean="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772400" cy="1143000"/>
          </a:xfrm>
        </p:spPr>
        <p:txBody>
          <a:bodyPr>
            <a:normAutofit fontScale="90000"/>
          </a:bodyPr>
          <a:lstStyle/>
          <a:p>
            <a:pPr algn="ctr"/>
            <a:r>
              <a:rPr lang="en-US" dirty="0" smtClean="0">
                <a:solidFill>
                  <a:schemeClr val="tx1"/>
                </a:solidFill>
              </a:rPr>
              <a:t>How does each poster visually persuade us to be interested in the film?</a:t>
            </a:r>
            <a:endParaRPr lang="en-US" dirty="0">
              <a:solidFill>
                <a:schemeClr val="tx1"/>
              </a:solidFill>
            </a:endParaRPr>
          </a:p>
        </p:txBody>
      </p:sp>
      <p:pic>
        <p:nvPicPr>
          <p:cNvPr id="3" name="Picture 2" descr="https://static.squarespace.com/static/51b3dc8ee4b051b96ceb10de/51ce6099e4b0d911b4489b79/51ce6193e4b0d911b4498c8a/1298517195153/1000w/Inception-Movie-Poster-redesigned.jpeg"/>
          <p:cNvPicPr>
            <a:picLocks noChangeAspect="1" noChangeArrowheads="1"/>
          </p:cNvPicPr>
          <p:nvPr/>
        </p:nvPicPr>
        <p:blipFill>
          <a:blip r:embed="rId2" cstate="print"/>
          <a:srcRect/>
          <a:stretch>
            <a:fillRect/>
          </a:stretch>
        </p:blipFill>
        <p:spPr bwMode="auto">
          <a:xfrm>
            <a:off x="304799" y="2286000"/>
            <a:ext cx="2540755" cy="3886200"/>
          </a:xfrm>
          <a:prstGeom prst="rect">
            <a:avLst/>
          </a:prstGeom>
          <a:noFill/>
        </p:spPr>
      </p:pic>
      <p:pic>
        <p:nvPicPr>
          <p:cNvPr id="62466" name="Picture 2" descr="http://farm4.static.flickr.com/3205/2949934598_6d92da7c99_o.jpg"/>
          <p:cNvPicPr>
            <a:picLocks noChangeAspect="1" noChangeArrowheads="1"/>
          </p:cNvPicPr>
          <p:nvPr/>
        </p:nvPicPr>
        <p:blipFill>
          <a:blip r:embed="rId3" cstate="print"/>
          <a:srcRect/>
          <a:stretch>
            <a:fillRect/>
          </a:stretch>
        </p:blipFill>
        <p:spPr bwMode="auto">
          <a:xfrm>
            <a:off x="3124200" y="2133600"/>
            <a:ext cx="2857500" cy="4238626"/>
          </a:xfrm>
          <a:prstGeom prst="rect">
            <a:avLst/>
          </a:prstGeom>
          <a:noFill/>
        </p:spPr>
      </p:pic>
      <p:pic>
        <p:nvPicPr>
          <p:cNvPr id="62468" name="Picture 4" descr="http://media2.themeflash.com/february/movie_poster/poster_1.jpg"/>
          <p:cNvPicPr>
            <a:picLocks noChangeAspect="1" noChangeArrowheads="1"/>
          </p:cNvPicPr>
          <p:nvPr/>
        </p:nvPicPr>
        <p:blipFill>
          <a:blip r:embed="rId4" cstate="print"/>
          <a:srcRect/>
          <a:stretch>
            <a:fillRect/>
          </a:stretch>
        </p:blipFill>
        <p:spPr bwMode="auto">
          <a:xfrm>
            <a:off x="6096000" y="2209800"/>
            <a:ext cx="2724405" cy="4038600"/>
          </a:xfrm>
          <a:prstGeom prst="rect">
            <a:avLst/>
          </a:prstGeom>
          <a:noFill/>
        </p:spPr>
      </p:pic>
    </p:spTree>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1_Green_Gold texture template Segoe">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51DED46-D66D-454A-B8B2-8EE17CF4DC1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1_Green_Gold texture template Segoe</Template>
  <TotalTime>305</TotalTime>
  <Words>680</Words>
  <Application>Microsoft Office PowerPoint</Application>
  <PresentationFormat>On-screen Show (4:3)</PresentationFormat>
  <Paragraphs>52</Paragraphs>
  <Slides>6</Slides>
  <Notes>5</Notes>
  <HiddenSlides>0</HiddenSlides>
  <MMClips>0</MMClips>
  <ScaleCrop>false</ScaleCrop>
  <HeadingPairs>
    <vt:vector size="4" baseType="variant">
      <vt:variant>
        <vt:lpstr>Theme</vt:lpstr>
      </vt:variant>
      <vt:variant>
        <vt:i4>3</vt:i4>
      </vt:variant>
      <vt:variant>
        <vt:lpstr>Slide Titles</vt:lpstr>
      </vt:variant>
      <vt:variant>
        <vt:i4>6</vt:i4>
      </vt:variant>
    </vt:vector>
  </HeadingPairs>
  <TitlesOfParts>
    <vt:vector size="9" baseType="lpstr">
      <vt:lpstr>1_Green_Gold texture template Segoe</vt:lpstr>
      <vt:lpstr>White with Courier font for code slides</vt:lpstr>
      <vt:lpstr>Equity</vt:lpstr>
      <vt:lpstr>Jonathan Edwards Sinners in the Hands of an Angry God</vt:lpstr>
      <vt:lpstr>Journal Topic</vt:lpstr>
      <vt:lpstr>What is Jonathan Edwards trying to do?</vt:lpstr>
      <vt:lpstr>Understanding Sermons</vt:lpstr>
      <vt:lpstr>How do visual artists persuade?</vt:lpstr>
      <vt:lpstr>How does each poster visually persuade us to be interested in the film?</vt:lpstr>
    </vt:vector>
  </TitlesOfParts>
  <Company>RBRHS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Jonathan Edwards Sinners in the Hands of an Angry God</dc:title>
  <dc:subject/>
  <dc:creator>mcanning</dc:creator>
  <cp:keywords/>
  <dc:description/>
  <cp:lastModifiedBy>mcanning</cp:lastModifiedBy>
  <cp:revision>3</cp:revision>
  <dcterms:created xsi:type="dcterms:W3CDTF">2011-09-28T16:55:28Z</dcterms:created>
  <dcterms:modified xsi:type="dcterms:W3CDTF">2014-08-21T16:33:21Z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TC102867489990</vt:lpwstr>
  </property>
</Properties>
</file>